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59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8" r:id="rId18"/>
    <p:sldId id="283" r:id="rId19"/>
    <p:sldId id="284" r:id="rId20"/>
    <p:sldId id="285" r:id="rId21"/>
    <p:sldId id="286" r:id="rId22"/>
    <p:sldId id="287" r:id="rId23"/>
    <p:sldId id="290" r:id="rId24"/>
    <p:sldId id="291" r:id="rId25"/>
    <p:sldId id="292" r:id="rId26"/>
    <p:sldId id="295" r:id="rId27"/>
    <p:sldId id="294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9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64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92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3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28CC-C9AD-40D8-94E7-25C9108C40A9}" type="datetimeFigureOut">
              <a:rPr lang="en-US" smtClean="0"/>
              <a:t>01-Dec-22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BFB0DB-634F-46FE-9AEC-3272BB43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„Бела Грива“, Рене Гијо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798017" y="2663946"/>
            <a:ext cx="3361135" cy="19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sr-Cyrl-CS" altLang="sr-Latn-RS" sz="1350" b="1" u="sng" kern="0" dirty="0">
                <a:solidFill>
                  <a:srgbClr val="1C1C1C"/>
                </a:solidFill>
              </a:rPr>
              <a:t/>
            </a:r>
            <a:br>
              <a:rPr kumimoji="1" lang="sr-Cyrl-CS" altLang="sr-Latn-RS" sz="1350" b="1" u="sng" kern="0" dirty="0">
                <a:solidFill>
                  <a:srgbClr val="1C1C1C"/>
                </a:solidFill>
              </a:rPr>
            </a:br>
            <a:r>
              <a:rPr kumimoji="1" lang="sr-Cyrl-CS" altLang="sr-Latn-RS" sz="1350" kern="0" dirty="0">
                <a:solidFill>
                  <a:srgbClr val="1C1C1C"/>
                </a:solidFill>
              </a:rPr>
              <a:t>Док си  читао роман, доживљавао си различита узбуђења, обузимали су те различити осећаји. 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sr-Cyrl-CS" altLang="sr-Latn-RS" sz="1350" kern="0" dirty="0">
                <a:solidFill>
                  <a:srgbClr val="1C1C1C"/>
                </a:solidFill>
              </a:rPr>
              <a:t>На приложеном листићу наведени су различити начини доживљаја романа. Одабери оне који изражавају твој начин доживљавања овог дела</a:t>
            </a:r>
            <a:r>
              <a:rPr kumimoji="1" lang="sr-Cyrl-CS" altLang="sr-Latn-RS" sz="1013" kern="0" dirty="0">
                <a:solidFill>
                  <a:srgbClr val="1C1C1C"/>
                </a:solidFill>
              </a:rPr>
              <a:t>.</a:t>
            </a:r>
            <a:endParaRPr kumimoji="1" lang="sr-Latn-CS" altLang="sr-Latn-RS" sz="1013" kern="0" dirty="0">
              <a:solidFill>
                <a:srgbClr val="1C1C1C"/>
              </a:solidFill>
            </a:endParaRPr>
          </a:p>
          <a:p>
            <a:pPr defTabSz="514350" fontAlgn="base">
              <a:spcBef>
                <a:spcPct val="0"/>
              </a:spcBef>
              <a:spcAft>
                <a:spcPct val="0"/>
              </a:spcAft>
              <a:buNone/>
            </a:pPr>
            <a:endParaRPr kumimoji="1" lang="en-US" altLang="sr-Latn-RS" sz="1013" b="1" u="sng" kern="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267" y="300150"/>
            <a:ext cx="5270740" cy="494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CS" sz="1200" dirty="0">
                <a:solidFill>
                  <a:srgbClr val="654A1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CS" sz="1600" b="1" u="sng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Осветљен ФОЛКОВ  лик – прва група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Фолко живи у Јужној Француској,у мочварама Камарге,са дедом и млађим братом.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Има око 12 година ( 6.разред)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Деда му је рибар и мисли да је то сигурно занимање и за Фолка.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Фолко је одушевљен коњима и жели да по занимању буде гардијан (укротитељ коња).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Снажан и мишићав дечак јер пуно лови рибу и време проводи веслајући кроз мочвару. Некада спава под ведрим небом.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Живи скромно и у сиромаштву (сламната колиба, бушан чамац, стално крпи мреже).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Срећан је у свом свету,ништа му не пада тешко. Мочвара је његов терен,који добро познаје. То је његово краљевство,а он краљевић.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CS" sz="1600" dirty="0">
                <a:latin typeface="Times New Roman" panose="02020603050405020304" pitchFamily="18" charset="0"/>
                <a:ea typeface="+mj-ea"/>
                <a:cs typeface="Calibri" panose="020F0502020204030204" pitchFamily="34" charset="0"/>
              </a:rPr>
              <a:t>Добар је,вредан,послушан,ведар,раздраган,занесен коњима.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7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860" y="292668"/>
            <a:ext cx="5520906" cy="548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CS" sz="1400" b="1" u="sng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Осветљен однос између Фолка и Беле Гриве – друга група</a:t>
            </a:r>
            <a:r>
              <a:rPr lang="sr-Cyrl-CS" sz="1400" u="sng" dirty="0">
                <a:solidFill>
                  <a:srgbClr val="654A1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sr-Cyrl-CS" sz="1400" u="sng" dirty="0">
                <a:solidFill>
                  <a:srgbClr val="654A1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400" dirty="0">
                <a:solidFill>
                  <a:srgbClr val="1C1C1C"/>
                </a:solidFill>
                <a:latin typeface="Calibri" panose="020F0502020204030204" pitchFamily="34" charset="0"/>
              </a:rPr>
              <a:t>Први сусрет дечака и коња обележен је Фолковим одушевљењем, узбуђењем, занесеношћу, задивљеношћу, да би  ова осећања веома брзо била замењена  страхом, огорчењем, немоћи, болом, тугом док посматра сурову сцену са коњокрадицама;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400" dirty="0">
                <a:solidFill>
                  <a:srgbClr val="1C1C1C"/>
                </a:solidFill>
                <a:latin typeface="Calibri" panose="020F0502020204030204" pitchFamily="34" charset="0"/>
              </a:rPr>
              <a:t>Бела Грива је доживео велики и ненадокнадив губитак, који значи први сусрет са злом и неправдом коју људи наносе коњима. То доприноси да се Бела Грива осети усамљен, изгубљен, у страху, да постане неповерљив према свима, па чак и према Фолку не прихватајући његову помоћ и пријатељство у том тренутку;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400" dirty="0">
                <a:solidFill>
                  <a:srgbClr val="1C1C1C"/>
                </a:solidFill>
                <a:latin typeface="Calibri" panose="020F0502020204030204" pitchFamily="34" charset="0"/>
              </a:rPr>
              <a:t>Фолко је за пријатељство Беле Гриве спреман да претрпи и најтеже муке, што говори да осећа према њему безграничну љубав, разумевање и духовну блискост, а истовремено видимо колико је Фолко упоран, истрајан и непоколебљив у својој намери (новооткривене особине ученици додају претходним, записујући и Фолкова осећања);Бела Грива све време осећа да му је дечак пријатељ, али његова дивља природа, као и ружно и болно искуство му не дозвољавају да му укаже своје поверење, већ  дозвољава Фолку да му се приближи постепено да би тек у тренутку када је рањен и повређен сам дошао знајући да му је Фолко једини пријатељ који ће му указати помоћ;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400" dirty="0">
                <a:solidFill>
                  <a:srgbClr val="1C1C1C"/>
                </a:solidFill>
                <a:latin typeface="Calibri" panose="020F0502020204030204" pitchFamily="34" charset="0"/>
              </a:rPr>
              <a:t>Фолка и Белу Гриву у тренутку смртне опасности везало је вечно и нераскидиво пријатељство и њихова је љубав у том тренутку постала толико јака одолевши и најтежој препреци;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400" dirty="0">
                <a:solidFill>
                  <a:srgbClr val="1C1C1C"/>
                </a:solidFill>
                <a:latin typeface="Calibri" panose="020F0502020204030204" pitchFamily="34" charset="0"/>
              </a:rPr>
              <a:t>Бела Грива је поносан, слободољубив, неукротив, необуздан, достојанствен… ( ученици у свеску записују особине Беле Гриве и осећања према Фолку)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487" y="303315"/>
            <a:ext cx="5736566" cy="650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CS" sz="1600" b="1" u="sng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Осветљен однос  између Антониа, Фолка и деде Еузибиа – трећа група</a:t>
            </a:r>
            <a:r>
              <a:rPr lang="sr-Cyrl-CS" sz="1600" dirty="0">
                <a:solidFill>
                  <a:srgbClr val="654A1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sr-Cyrl-CS" sz="1600" dirty="0">
                <a:solidFill>
                  <a:srgbClr val="654A1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Фолко у Антонија има пуно поверење и са њим осећа духовну блискост, јер зна да стари гардијан воли коње и живи за њих и да је то нит која их повезује.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Деда Еузибио је неко ко Фолка безгранично воли, али његову опседнутост коњима не схвата, јер је реалан и сматра да је једино поуздано и сигурно занимање занимање рибара.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Истовремено деда Еузибио је због велике љубави према унуку слаб на његове жеље и прећутно му одобрава његову занесеност.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Антонио и Еузибио су две супротности, две различите природе, један занесењак, слободоумна, неспутана душа, а други реалан, трезвен, скроман и заједничка им је љубав према Фолку.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Однос између Антонија и Фолка је пун љубави, поверења и разумевања. Између њих постоји духовно сродство и повезаност, јер дечак једино њему може да повери своја страховања, надања, жеље, тајне знајући да ће га он увек разумети и помоћи.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Гардијан Антонио помаже Фолку у потрази за Белом Гривом, водећи га у Арл  да би га развеселио, и одвукао му мисли  у другом правцу, али и да би Фолко више научио о коњима кроз разговор Антонија и његовог пријатеља Ђузепеа.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Пријатељство је извор снаге, воље и подршке. Пример пријатељства између Антониа и Фолка показује нам колико подршка пријатеља помаже у превазилажењу невоља улепшавајући нам тешке животне ситуације.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969" y="750498"/>
            <a:ext cx="6012611" cy="521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sr-Cyrl-C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sr-Cyrl-CS" sz="16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Осветљен однос између Антониа,Фолка,Беле Гриве и газде – четврта група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sr-Cyrl-CS" sz="1600" dirty="0">
                <a:solidFill>
                  <a:srgbClr val="1C1C1C"/>
                </a:solidFill>
                <a:latin typeface="Calibri" panose="020F0502020204030204" pitchFamily="34" charset="0"/>
              </a:rPr>
              <a:t>Антоние је био значајан за Фолка као подршка и помоћ, али и као </a:t>
            </a: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добар и искусан познавалац коња, јер  већ при првом сусрету у Белој Гриви види вођу чопора, разуме његову потребу да се стално бори и правда је неправдом која га је у детињству задесила.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Антонио коње доживљава као људе, јер поступке Беле Гриве тумачи са људског становишта.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Он своје искуство жели да пренесе на дечака упућујући га у начине како да разуме и схвати језик и поступке коња.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Антонио је искусан, нежан, пажљив, брижан, поуздан, осећајан, праведан, Фолков велики пријатељ.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Газда је дрзак, бахат, похлепан, неумољив, себичан, дволичан, не држи дату реч.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На крају романа газда се каје (‘’Врати се, дечаче! Твој је’’), али тада је касно и схвата да не може увек бити онако како он жели и да је љубав између дечака и коња и њихова жеља за слободом јача од свих препрека.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1C1C1C"/>
                </a:solidFill>
                <a:latin typeface="Calibri" panose="020F0502020204030204" pitchFamily="34" charset="0"/>
              </a:rPr>
              <a:t>Љубав је јача од свега, а да је заиста тако показује и поступак Беле Гриве и Фолка на крају романа, јер су они показали да су једна целина и да њихово пријатељство нико и ништа не може раскинути</a:t>
            </a:r>
            <a:r>
              <a:rPr lang="ru-RU" sz="1200" dirty="0">
                <a:solidFill>
                  <a:srgbClr val="1C1C1C"/>
                </a:solidFill>
                <a:latin typeface="Calibri" panose="020F0502020204030204" pitchFamily="34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8142" y="1561328"/>
            <a:ext cx="28122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Њ </a:t>
            </a:r>
            <a:endParaRPr kumimoji="0" lang="sr-Cyrl-RS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lang="sr-Cyrl-RS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 и</a:t>
            </a: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22430" y="2199736"/>
            <a:ext cx="34506" cy="10437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03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23" y="422609"/>
            <a:ext cx="5279365" cy="48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Први сусрет и љубав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Чергари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Отмица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Антонио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Бели витез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Плен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Кад се снови остваре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Пролећни витешки турнири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Бела Грива је нестао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Свечаност у Арлу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Господар коња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tabLst>
                <a:tab pos="457200" algn="l"/>
              </a:tabLs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Као у лепом сну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12. Као у лепом сну  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267" y="290422"/>
            <a:ext cx="1823050" cy="4083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Cyrl-RS" sz="16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НЕПОЗНАТЕ РЕЧИ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40898" y="1017915"/>
            <a:ext cx="2363637" cy="4071669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1. КОРБАЧ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2. ВРЉИКА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3. ЂЕМ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4. ПУРПУР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5. УЗЕНГИЈЕ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6. МАМУЗЕ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7. ФАРАНДОЛА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8. МАНАДА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9. ГАРДИЈАН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10. МАЈУР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effectLst/>
                <a:latin typeface="Calibri" panose="020F0502020204030204" pitchFamily="34" charset="0"/>
              </a:rPr>
              <a:t>11.ЧУН</a:t>
            </a:r>
            <a:r>
              <a:rPr kumimoji="1" lang="sr-Cyrl-CS" sz="1600" kern="1200" dirty="0" smtClean="0">
                <a:effectLst/>
                <a:latin typeface="Calibri" panose="020F0502020204030204" pitchFamily="34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04535" y="1017916"/>
            <a:ext cx="4638137" cy="4071668"/>
          </a:xfrm>
          <a:prstGeom prst="beve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1. Бич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, направа за тучу животиња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2. Тањи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део стабла у огради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3. Метални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део на узди коју коњ држи у устима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4. Најфинија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љубичасто-црвена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5. Део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јахаћег прибора у који јахач ставља ноге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6. Метални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део на јахачким чизмама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7. Жива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провансалска игра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8. Пољско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имање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9. Кротитељ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дивљих коња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10. Мало </a:t>
            </a:r>
            <a:r>
              <a:rPr kumimoji="1" lang="sr-Cyrl-CS" sz="1600" b="1" kern="120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пољско имање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kumimoji="1" lang="sr-Cyrl-CS" sz="1600" b="1" kern="1200" dirty="0" smtClean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11.Чамац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latin typeface="Bookman Old Style" panose="02050604050505020204" pitchFamily="18" charset="0"/>
              </a:rPr>
              <a:t>ПРИЛОЗИ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- </a:t>
            </a:r>
            <a:r>
              <a:rPr lang="sr-Cyrl-RS" sz="2200" dirty="0" smtClean="0"/>
              <a:t>фотографије дечијег рада у групама,у школи и и  код куће!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311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/>
              <a:t>Истраживачки задаци </a:t>
            </a:r>
            <a:br>
              <a:rPr lang="sr-Cyrl-RS" i="1" dirty="0" smtClean="0"/>
            </a:br>
            <a:r>
              <a:rPr lang="sr-Cyrl-R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Група – </a:t>
            </a:r>
            <a:r>
              <a:rPr lang="sr-Cyrl-RS" i="1" dirty="0" smtClean="0">
                <a:solidFill>
                  <a:schemeClr val="accent2">
                    <a:lumMod val="75000"/>
                  </a:schemeClr>
                </a:solidFill>
              </a:rPr>
              <a:t>БЕЛА ГРИВА</a:t>
            </a:r>
            <a:r>
              <a:rPr lang="sr-Cyrl-RS" sz="1200" i="1" dirty="0" smtClean="0">
                <a:solidFill>
                  <a:schemeClr val="accent2">
                    <a:lumMod val="75000"/>
                  </a:schemeClr>
                </a:solidFill>
              </a:rPr>
              <a:t>(Искра,Ања Ј.,Миша,Ања М.,Виктор,Микси,Новак)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" y="1999412"/>
            <a:ext cx="5236234" cy="42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/>
              <a:t>Истраживачки задаци </a:t>
            </a:r>
            <a:br>
              <a:rPr lang="sr-Cyrl-RS" i="1" dirty="0" smtClean="0"/>
            </a:br>
            <a:r>
              <a:rPr lang="sr-Cyrl-R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Група – </a:t>
            </a:r>
            <a:r>
              <a:rPr lang="sr-Cyrl-RS" i="1" dirty="0" smtClean="0">
                <a:solidFill>
                  <a:schemeClr val="accent2">
                    <a:lumMod val="75000"/>
                  </a:schemeClr>
                </a:solidFill>
              </a:rPr>
              <a:t>ГАЗДА ФАРМЕ </a:t>
            </a:r>
            <a:r>
              <a:rPr lang="sr-Cyrl-RS" sz="2000" i="1" dirty="0" smtClean="0">
                <a:solidFill>
                  <a:schemeClr val="accent2">
                    <a:lumMod val="75000"/>
                  </a:schemeClr>
                </a:solidFill>
              </a:rPr>
              <a:t>(стомачни вирус,сама Мица Б.)</a:t>
            </a:r>
            <a:endParaRPr lang="en-US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5" y="2122099"/>
            <a:ext cx="5115464" cy="37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5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206" y="267420"/>
            <a:ext cx="5190946" cy="573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r-Cyrl-CS" sz="1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 „Бела Грива“  ме је: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Развесељавао, будио у мени радост и лепа осећања;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Растужио, изазвао суморна расположења;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C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Будио </a:t>
            </a: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мени потребу за </a:t>
            </a:r>
            <a:r>
              <a:rPr lang="sr-Cyrl-C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слободом </a:t>
            </a: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независношћу;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Поколебао ме, чинио несигурним;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Будио осећај страха, неизвесности и незаштићености;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Изазвао сажаљење;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Чинио ме задовољним и смиреним;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Будио револт и незадовољство;</a:t>
            </a: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Будио у мени потребу за слободом и независношћу;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/>
            <a:r>
              <a:rPr lang="sr-Cyrl-C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788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7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881" indent="-192881">
              <a:buBlip>
                <a:blip r:embed="rId2"/>
              </a:buBlip>
              <a:tabLst>
                <a:tab pos="303967" algn="l"/>
              </a:tabLst>
            </a:pPr>
            <a:endParaRPr lang="en-US" sz="67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6"/>
    </mc:Choice>
    <mc:Fallback xmlns="">
      <p:transition spd="slow" advTm="919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/>
              <a:t>Истраживачки задаци </a:t>
            </a:r>
            <a:br>
              <a:rPr lang="sr-Cyrl-RS" i="1" dirty="0" smtClean="0"/>
            </a:br>
            <a:r>
              <a:rPr lang="sr-Cyrl-R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Група – </a:t>
            </a:r>
            <a:r>
              <a:rPr lang="sr-Cyrl-RS" i="1" dirty="0" smtClean="0">
                <a:solidFill>
                  <a:schemeClr val="accent2">
                    <a:lumMod val="75000"/>
                  </a:schemeClr>
                </a:solidFill>
              </a:rPr>
              <a:t>АНТОНИО </a:t>
            </a:r>
            <a:r>
              <a:rPr lang="sr-Cyrl-RS" sz="1200" i="1" dirty="0" smtClean="0">
                <a:solidFill>
                  <a:schemeClr val="accent2">
                    <a:lumMod val="75000"/>
                  </a:schemeClr>
                </a:solidFill>
              </a:rPr>
              <a:t>( Ања Т.,Урош,Маша,Нађа,Мица Ј.,Мико и мали Богдан)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30401"/>
            <a:ext cx="5822830" cy="36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6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/>
              <a:t>Истраживачки задаци </a:t>
            </a:r>
            <a:br>
              <a:rPr lang="sr-Cyrl-RS" i="1" dirty="0" smtClean="0"/>
            </a:br>
            <a:r>
              <a:rPr lang="sr-Cyrl-R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Група - </a:t>
            </a:r>
            <a:r>
              <a:rPr lang="sr-Cyrl-RS" i="1" dirty="0" smtClean="0">
                <a:solidFill>
                  <a:schemeClr val="accent2">
                    <a:lumMod val="75000"/>
                  </a:schemeClr>
                </a:solidFill>
              </a:rPr>
              <a:t>ГАЗДА ФАРМЕ </a:t>
            </a:r>
            <a:r>
              <a:rPr lang="sr-Cyrl-RS" sz="1200" i="1" dirty="0" smtClean="0">
                <a:solidFill>
                  <a:schemeClr val="accent2">
                    <a:lumMod val="75000"/>
                  </a:schemeClr>
                </a:solidFill>
              </a:rPr>
              <a:t>( Тадија,Стефке,Петар,Доди,Алекса)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5" y="2222308"/>
            <a:ext cx="5835661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/>
              <a:t>Истраживачки задаци </a:t>
            </a:r>
            <a:br>
              <a:rPr lang="sr-Cyrl-RS" i="1" dirty="0" smtClean="0"/>
            </a:br>
            <a:r>
              <a:rPr lang="sr-Cyrl-R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Група – </a:t>
            </a:r>
            <a:r>
              <a:rPr lang="sr-Cyrl-RS" i="1" dirty="0" smtClean="0">
                <a:solidFill>
                  <a:schemeClr val="accent2">
                    <a:lumMod val="75000"/>
                  </a:schemeClr>
                </a:solidFill>
              </a:rPr>
              <a:t>ФОЛКО </a:t>
            </a:r>
            <a:r>
              <a:rPr lang="sr-Cyrl-RS" sz="1200" i="1" dirty="0" smtClean="0">
                <a:solidFill>
                  <a:schemeClr val="accent2">
                    <a:lumMod val="75000"/>
                  </a:schemeClr>
                </a:solidFill>
              </a:rPr>
              <a:t>(Марија,Тина,Петра,Софија,Оги,Вуле,Васа)</a:t>
            </a:r>
            <a:endParaRPr lang="en-US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2" y="2260119"/>
            <a:ext cx="6215061" cy="3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Century Schoolbook" panose="02040604050505020304" pitchFamily="18" charset="0"/>
              </a:rPr>
              <a:t>Карактеризација ликова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dirty="0" smtClean="0"/>
              <a:t>АНТОНИО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572" y="1930400"/>
            <a:ext cx="6331789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0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Century Schoolbook" panose="02040604050505020304" pitchFamily="18" charset="0"/>
              </a:rPr>
              <a:t>Карактеризација ликова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dirty="0" smtClean="0"/>
              <a:t>ФОЛКО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1432" y="1930400"/>
            <a:ext cx="5693435" cy="35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01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1961" y="60960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Century Schoolbook" panose="02040604050505020304" pitchFamily="18" charset="0"/>
              </a:rPr>
              <a:t>Карактеризација ликова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dirty="0" smtClean="0"/>
              <a:t>ГАЗДА ФАРМЕ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597" y="1930400"/>
            <a:ext cx="6067247" cy="36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7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dirty="0">
                <a:solidFill>
                  <a:srgbClr val="90C226"/>
                </a:solidFill>
                <a:latin typeface="Century Schoolbook" panose="02040604050505020304" pitchFamily="18" charset="0"/>
              </a:rPr>
              <a:t>Карактеризација ликова </a:t>
            </a:r>
            <a:r>
              <a:rPr lang="sr-Cyrl-RS" sz="2000" dirty="0">
                <a:solidFill>
                  <a:srgbClr val="90C226"/>
                </a:solidFill>
              </a:rPr>
              <a:t/>
            </a:r>
            <a:br>
              <a:rPr lang="sr-Cyrl-RS" sz="2000" dirty="0">
                <a:solidFill>
                  <a:srgbClr val="90C226"/>
                </a:solidFill>
              </a:rPr>
            </a:br>
            <a:r>
              <a:rPr lang="sr-Cyrl-RS" dirty="0" smtClean="0">
                <a:solidFill>
                  <a:srgbClr val="90C226"/>
                </a:solidFill>
              </a:rPr>
              <a:t>БЕЛА ГРИВА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365" y="2156601"/>
            <a:ext cx="6003986" cy="39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5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787879"/>
          </a:xfrm>
        </p:spPr>
        <p:txBody>
          <a:bodyPr/>
          <a:lstStyle/>
          <a:p>
            <a:pPr algn="ctr"/>
            <a:r>
              <a:rPr lang="sr-Cyrl-RS" b="1" dirty="0" smtClean="0">
                <a:latin typeface="Bookman Old Style" panose="02050604050505020204" pitchFamily="18" charset="0"/>
              </a:rPr>
              <a:t>О Г Р Т А Ч И - </a:t>
            </a:r>
            <a:r>
              <a:rPr lang="sr-Cyrl-RS" sz="1600" b="1" dirty="0" smtClean="0">
                <a:latin typeface="Bookman Old Style" panose="02050604050505020204" pitchFamily="18" charset="0"/>
              </a:rPr>
              <a:t>ПЛАШТОВИ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42379" y="1565057"/>
            <a:ext cx="3341077" cy="2300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9454" y="1376286"/>
            <a:ext cx="2432539" cy="2391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598" y="4033470"/>
            <a:ext cx="2678724" cy="254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6053" y="4114799"/>
            <a:ext cx="2788625" cy="20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7414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latin typeface="Century Gothic" panose="020B0502020202020204" pitchFamily="34" charset="0"/>
              </a:rPr>
              <a:t>„Бела Грива“ - стрип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5" y="1595886"/>
            <a:ext cx="6418052" cy="4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372264" y="1639019"/>
            <a:ext cx="2743200" cy="235501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293 w 21600"/>
              <a:gd name="T13" fmla="*/ 7503 h 21600"/>
              <a:gd name="T14" fmla="*/ 18307 w 21600"/>
              <a:gd name="T15" fmla="*/ 140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15"/>
                </a:lnTo>
                <a:lnTo>
                  <a:pt x="7503" y="4315"/>
                </a:lnTo>
                <a:lnTo>
                  <a:pt x="7503" y="7503"/>
                </a:lnTo>
                <a:lnTo>
                  <a:pt x="4315" y="7503"/>
                </a:lnTo>
                <a:lnTo>
                  <a:pt x="4315" y="6480"/>
                </a:lnTo>
                <a:lnTo>
                  <a:pt x="0" y="10800"/>
                </a:lnTo>
                <a:lnTo>
                  <a:pt x="4315" y="15120"/>
                </a:lnTo>
                <a:lnTo>
                  <a:pt x="4315" y="14097"/>
                </a:lnTo>
                <a:lnTo>
                  <a:pt x="7503" y="14097"/>
                </a:lnTo>
                <a:lnTo>
                  <a:pt x="7503" y="17285"/>
                </a:lnTo>
                <a:lnTo>
                  <a:pt x="6480" y="17285"/>
                </a:lnTo>
                <a:lnTo>
                  <a:pt x="10800" y="21600"/>
                </a:lnTo>
                <a:lnTo>
                  <a:pt x="15120" y="17285"/>
                </a:lnTo>
                <a:lnTo>
                  <a:pt x="14097" y="17285"/>
                </a:lnTo>
                <a:lnTo>
                  <a:pt x="14097" y="14097"/>
                </a:lnTo>
                <a:lnTo>
                  <a:pt x="17285" y="14097"/>
                </a:lnTo>
                <a:lnTo>
                  <a:pt x="17285" y="15120"/>
                </a:lnTo>
                <a:lnTo>
                  <a:pt x="21600" y="10800"/>
                </a:lnTo>
                <a:lnTo>
                  <a:pt x="17285" y="6480"/>
                </a:lnTo>
                <a:lnTo>
                  <a:pt x="17285" y="7503"/>
                </a:lnTo>
                <a:lnTo>
                  <a:pt x="14097" y="7503"/>
                </a:lnTo>
                <a:lnTo>
                  <a:pt x="14097" y="4315"/>
                </a:lnTo>
                <a:lnTo>
                  <a:pt x="15120" y="4315"/>
                </a:lnTo>
                <a:lnTo>
                  <a:pt x="108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endParaRPr lang="sr-Cyrl-CS" altLang="sr-Latn-RS" sz="1600" b="1" kern="0" dirty="0">
              <a:solidFill>
                <a:srgbClr val="523E26"/>
              </a:solidFill>
              <a:latin typeface="Times New Roman" panose="02020603050405020304" pitchFamily="18" charset="0"/>
            </a:endParaRP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r-Cyrl-CS" altLang="sr-Latn-RS" sz="1600" b="1" kern="0" dirty="0">
                <a:solidFill>
                  <a:srgbClr val="523E26"/>
                </a:solidFill>
                <a:latin typeface="Times New Roman" panose="02020603050405020304" pitchFamily="18" charset="0"/>
              </a:rPr>
              <a:t>Бела Грива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r-Cyrl-CS" altLang="sr-Latn-RS" sz="1600" b="1" kern="0" dirty="0">
                <a:solidFill>
                  <a:srgbClr val="523E26"/>
                </a:solidFill>
                <a:latin typeface="Times New Roman" panose="02020603050405020304" pitchFamily="18" charset="0"/>
              </a:rPr>
              <a:t>Антонио</a:t>
            </a:r>
            <a:r>
              <a:rPr lang="sr-Cyrl-CS" altLang="sr-Latn-RS" sz="1600" kern="0" dirty="0">
                <a:solidFill>
                  <a:srgbClr val="523E26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sr-Cyrl-CS" altLang="sr-Latn-RS" sz="1600" b="1" kern="0" dirty="0">
                <a:solidFill>
                  <a:srgbClr val="523E26"/>
                </a:solidFill>
                <a:latin typeface="Times New Roman" panose="02020603050405020304" pitchFamily="18" charset="0"/>
              </a:rPr>
              <a:t>Фолко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endParaRPr lang="sr-Cyrl-CS" altLang="sr-Latn-RS" sz="1600" b="1" kern="0" dirty="0">
              <a:solidFill>
                <a:srgbClr val="523E26"/>
              </a:solidFill>
              <a:latin typeface="Times New Roman" panose="02020603050405020304" pitchFamily="18" charset="0"/>
            </a:endParaRP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r-Cyrl-CS" altLang="sr-Latn-RS" sz="1600" b="1" kern="0" dirty="0">
                <a:solidFill>
                  <a:srgbClr val="523E26"/>
                </a:solidFill>
                <a:latin typeface="Times New Roman" panose="02020603050405020304" pitchFamily="18" charset="0"/>
              </a:rPr>
              <a:t>Газда фарме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None/>
            </a:pPr>
            <a:endParaRPr lang="sr-Latn-CS" altLang="sr-Latn-RS" sz="1013" kern="0" dirty="0">
              <a:solidFill>
                <a:srgbClr val="523E2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 descr="j01789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82" y="224287"/>
            <a:ext cx="1450182" cy="11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d0548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15" y="2285208"/>
            <a:ext cx="1551271" cy="10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vokrad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2" y="2235525"/>
            <a:ext cx="1939060" cy="14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j04007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63" y="4237456"/>
            <a:ext cx="1458911" cy="132658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2483" y="1523942"/>
            <a:ext cx="2656936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ХРАБАР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ПОНОСАН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ЛЕП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НЕУКРОТИВ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МИШИЋАВ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БРЗ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НЕУХВАТЉИВ 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ДИВЉИ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ЗБУЊЕН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РАЗИГРАН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НЕПОВЕРЉИВ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j01789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36" y="207034"/>
            <a:ext cx="1450182" cy="11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215" y="1523941"/>
            <a:ext cx="2553419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ХРАБАР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МАЛИ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ЗНАТИЖЕЉАН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СПРЕТАН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НЕУХРАЊЕН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СИМПАТИЧАН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РАДОЗНАО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ЦРНООК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УСАМЉЕН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ДОПАДЉИВ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ПОЖРТВОВАН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bd0548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15" y="335639"/>
            <a:ext cx="1551271" cy="10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879" y="1808613"/>
            <a:ext cx="2355011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ЗАБРИНУТ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ПОГУРЕН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ОДГОВОРАН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ХРОМ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МУДАР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УМОРАН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ПОШТЕН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ПРАВЕДАН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СИРОМАШАН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ХУМАН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ИСЦРПЉЕН  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lovokra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46" y="234197"/>
            <a:ext cx="1939060" cy="14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136" y="356296"/>
            <a:ext cx="2587924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СУРОВ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СНАЖАН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НЕХУМАН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СПРЕТАН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ЗЛОЧЕСТ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ГРУБ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УПОРАН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ОКРЕТАН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ПОХЛЕПАН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УГЛЕДАН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СТРОГ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j0400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72" y="165788"/>
            <a:ext cx="1458911" cy="132658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32" y="354928"/>
            <a:ext cx="6262777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 је дужа књижевна форма.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 више главних ликова,заплета,догађаја,мотива и токова којима се догађаји одвијају.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тог разлога је подељен на мање целине,главе. </a:t>
            </a:r>
            <a:endParaRPr lang="sr-Cyrl-RS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Сваки </a:t>
            </a:r>
            <a:r>
              <a:rPr lang="sr-Cyrl-R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одељак се може препричати засебно.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84991"/>
              </p:ext>
            </p:extLst>
          </p:nvPr>
        </p:nvGraphicFramePr>
        <p:xfrm>
          <a:off x="2269185" y="557501"/>
          <a:ext cx="3012920" cy="2739898"/>
        </p:xfrm>
        <a:graphic>
          <a:graphicData uri="http://schemas.openxmlformats.org/drawingml/2006/table">
            <a:tbl>
              <a:tblPr firstRow="1" firstCol="1" bandRow="1"/>
              <a:tblGrid>
                <a:gridCol w="427160"/>
                <a:gridCol w="430960"/>
                <a:gridCol w="430960"/>
                <a:gridCol w="430960"/>
                <a:gridCol w="430960"/>
                <a:gridCol w="430960"/>
                <a:gridCol w="43096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sr-Cyrl-C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Ћ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4770" y="4719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4770" y="929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94520" y="3784511"/>
            <a:ext cx="2762250" cy="2647950"/>
          </a:xfrm>
          <a:prstGeom prst="rect">
            <a:avLst/>
          </a:prstGeom>
          <a:solidFill>
            <a:srgbClr val="FFFFFF"/>
          </a:solidFill>
          <a:ln w="127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Водоравно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Небеско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тело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пратилац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Земље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Нездраво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стање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организма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Вранац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Шарац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Пегаз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                                                                  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Врста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приче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Тамни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део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дана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Најздравије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пиће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Најраспрострањенија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биљка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050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372</Words>
  <Application>Microsoft Office PowerPoint</Application>
  <PresentationFormat>On-screen Show (4:3)</PresentationFormat>
  <Paragraphs>238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Bookman Old Style</vt:lpstr>
      <vt:lpstr>Bradley Hand ITC</vt:lpstr>
      <vt:lpstr>Calibri</vt:lpstr>
      <vt:lpstr>Century Gothic</vt:lpstr>
      <vt:lpstr>Century Schoolbook</vt:lpstr>
      <vt:lpstr>Symbol</vt:lpstr>
      <vt:lpstr>Times New Roman</vt:lpstr>
      <vt:lpstr>Trebuchet MS</vt:lpstr>
      <vt:lpstr>Wingdings</vt:lpstr>
      <vt:lpstr>Wingdings 3</vt:lpstr>
      <vt:lpstr>Facet</vt:lpstr>
      <vt:lpstr>„Бела Грива“, Рене Гијо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НЕПОЗНАТЕ РЕЧИ </vt:lpstr>
      <vt:lpstr>ПРИЛОЗИ - фотографије дечијег рада у групама,у школи и и  код куће! </vt:lpstr>
      <vt:lpstr>Истраживачки задаци  Група – БЕЛА ГРИВА(Искра,Ања Ј.,Миша,Ања М.,Виктор,Микси,Новак)</vt:lpstr>
      <vt:lpstr>Истраживачки задаци  Група – ГАЗДА ФАРМЕ (стомачни вирус,сама Мица Б.)</vt:lpstr>
      <vt:lpstr>Истраживачки задаци  Група – АНТОНИО ( Ања Т.,Урош,Маша,Нађа,Мица Ј.,Мико и мали Богдан)</vt:lpstr>
      <vt:lpstr>Истраживачки задаци  Група - ГАЗДА ФАРМЕ ( Тадија,Стефке,Петар,Доди,Алекса)</vt:lpstr>
      <vt:lpstr>Истраживачки задаци  Група – ФОЛКО (Марија,Тина,Петра,Софија,Оги,Вуле,Васа)</vt:lpstr>
      <vt:lpstr>Карактеризација ликова  АНТОНИО</vt:lpstr>
      <vt:lpstr>Карактеризација ликова  ФОЛКО</vt:lpstr>
      <vt:lpstr>Карактеризација ликова  ГАЗДА ФАРМЕ</vt:lpstr>
      <vt:lpstr>Карактеризација ликова  БЕЛА ГРИВА</vt:lpstr>
      <vt:lpstr>О Г Р Т А Ч И - ПЛАШТОВИ</vt:lpstr>
      <vt:lpstr>„Бела Грива“ - стрип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Подела на групе</dc:title>
  <dc:creator>slavicavujic009@gmail.com</dc:creator>
  <cp:lastModifiedBy>slavicavujic009@gmail.com</cp:lastModifiedBy>
  <cp:revision>23</cp:revision>
  <dcterms:created xsi:type="dcterms:W3CDTF">2022-11-17T17:52:22Z</dcterms:created>
  <dcterms:modified xsi:type="dcterms:W3CDTF">2022-12-01T14:47:56Z</dcterms:modified>
</cp:coreProperties>
</file>